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32"/>
  </p:notesMasterIdLst>
  <p:sldIdLst>
    <p:sldId id="256" r:id="rId2"/>
    <p:sldId id="307" r:id="rId3"/>
    <p:sldId id="343" r:id="rId4"/>
    <p:sldId id="306" r:id="rId5"/>
    <p:sldId id="325" r:id="rId6"/>
    <p:sldId id="326" r:id="rId7"/>
    <p:sldId id="327" r:id="rId8"/>
    <p:sldId id="317" r:id="rId9"/>
    <p:sldId id="344" r:id="rId10"/>
    <p:sldId id="329" r:id="rId11"/>
    <p:sldId id="330" r:id="rId12"/>
    <p:sldId id="331" r:id="rId13"/>
    <p:sldId id="332" r:id="rId14"/>
    <p:sldId id="333" r:id="rId15"/>
    <p:sldId id="310" r:id="rId16"/>
    <p:sldId id="334" r:id="rId17"/>
    <p:sldId id="345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14" r:id="rId26"/>
    <p:sldId id="319" r:id="rId27"/>
    <p:sldId id="320" r:id="rId28"/>
    <p:sldId id="322" r:id="rId29"/>
    <p:sldId id="341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3" autoAdjust="0"/>
    <p:restoredTop sz="94660"/>
  </p:normalViewPr>
  <p:slideViewPr>
    <p:cSldViewPr>
      <p:cViewPr varScale="1">
        <p:scale>
          <a:sx n="109" d="100"/>
          <a:sy n="109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сельских школ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Участники ВПР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B-44E3-BDD3-5640652414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городских школ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Участники ВПР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B-44E3-BDD3-5640652414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ресучреждений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Участники ВПР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CB-44E3-BDD3-564065241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424832"/>
        <c:axId val="66426368"/>
      </c:barChart>
      <c:catAx>
        <c:axId val="6642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426368"/>
        <c:crosses val="autoZero"/>
        <c:auto val="1"/>
        <c:lblAlgn val="ctr"/>
        <c:lblOffset val="100"/>
        <c:noMultiLvlLbl val="0"/>
      </c:catAx>
      <c:valAx>
        <c:axId val="6642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424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5247</c:v>
                </c:pt>
                <c:pt idx="1">
                  <c:v>5285</c:v>
                </c:pt>
                <c:pt idx="2">
                  <c:v>5270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5-49B8-BB0B-25711A533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78304"/>
        <c:axId val="66579840"/>
      </c:barChart>
      <c:catAx>
        <c:axId val="6657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579840"/>
        <c:crosses val="autoZero"/>
        <c:auto val="1"/>
        <c:lblAlgn val="ctr"/>
        <c:lblOffset val="100"/>
        <c:noMultiLvlLbl val="0"/>
      </c:catAx>
      <c:valAx>
        <c:axId val="6657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57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5041</c:v>
                </c:pt>
                <c:pt idx="1">
                  <c:v>5009</c:v>
                </c:pt>
                <c:pt idx="2">
                  <c:v>5006</c:v>
                </c:pt>
                <c:pt idx="3">
                  <c:v>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7-4F66-AAE1-AF3FE8712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50592"/>
        <c:axId val="93156480"/>
      </c:barChart>
      <c:catAx>
        <c:axId val="9315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156480"/>
        <c:crosses val="autoZero"/>
        <c:auto val="1"/>
        <c:lblAlgn val="ctr"/>
        <c:lblOffset val="100"/>
        <c:noMultiLvlLbl val="0"/>
      </c:catAx>
      <c:valAx>
        <c:axId val="9315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15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6499327851441E-2"/>
          <c:y val="0.24305218738153594"/>
          <c:w val="0.94365193919814794"/>
          <c:h val="0.59233723862029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 декабре 2015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10.8</c:v>
                </c:pt>
                <c:pt idx="1">
                  <c:v>28</c:v>
                </c:pt>
                <c:pt idx="2">
                  <c:v>42.7</c:v>
                </c:pt>
                <c:pt idx="3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2-4790-8A4E-88706E4A46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в мае 2016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20.399999999999999</c:v>
                </c:pt>
                <c:pt idx="2">
                  <c:v>26.5</c:v>
                </c:pt>
                <c:pt idx="3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2-4790-8A4E-88706E4A46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результаты в апреле 2017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7.3</c:v>
                </c:pt>
                <c:pt idx="1">
                  <c:v>34.4</c:v>
                </c:pt>
                <c:pt idx="2">
                  <c:v>34.200000000000003</c:v>
                </c:pt>
                <c:pt idx="3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02-4790-8A4E-88706E4A46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367680"/>
        <c:axId val="93377664"/>
      </c:barChart>
      <c:catAx>
        <c:axId val="933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3377664"/>
        <c:crosses val="autoZero"/>
        <c:auto val="1"/>
        <c:lblAlgn val="ctr"/>
        <c:lblOffset val="100"/>
        <c:noMultiLvlLbl val="0"/>
      </c:catAx>
      <c:valAx>
        <c:axId val="93377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3367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3888888888888884E-2"/>
          <c:y val="2.5482453299050339E-2"/>
          <c:w val="0.86301740373660518"/>
          <c:h val="0.1619465149519182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12754909934865E-2"/>
          <c:y val="0.39022616181828812"/>
          <c:w val="0.94365193919814805"/>
          <c:h val="0.41502876183643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 декабре 2015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804772993392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86-41F2-B0F3-AF748FB845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10.4</c:v>
                </c:pt>
                <c:pt idx="1">
                  <c:v>26.4</c:v>
                </c:pt>
                <c:pt idx="2">
                  <c:v>41.8</c:v>
                </c:pt>
                <c:pt idx="3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6-41F2-B0F3-AF748FB845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в мае 2016 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8673634435093299E-3"/>
                  <c:y val="-2.4023864966962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86-41F2-B0F3-AF748FB845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21.3</c:v>
                </c:pt>
                <c:pt idx="2">
                  <c:v>43.8</c:v>
                </c:pt>
                <c:pt idx="3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86-41F2-B0F3-AF748FB845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результаты в апреле 2017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36.200000000000003</c:v>
                </c:pt>
                <c:pt idx="2">
                  <c:v>43.6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6-41F2-B0F3-AF748FB845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871872"/>
        <c:axId val="113890048"/>
      </c:barChart>
      <c:catAx>
        <c:axId val="11387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890048"/>
        <c:crosses val="autoZero"/>
        <c:auto val="1"/>
        <c:lblAlgn val="ctr"/>
        <c:lblOffset val="100"/>
        <c:noMultiLvlLbl val="0"/>
      </c:catAx>
      <c:valAx>
        <c:axId val="113890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3871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3888888888888884E-2"/>
          <c:y val="2.1818575370081878E-2"/>
          <c:w val="0.87813862177784918"/>
          <c:h val="0.16626084578793665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41919072477449E-2"/>
          <c:y val="0.30607641842558836"/>
          <c:w val="0.94365193919814816"/>
          <c:h val="0.40966705215424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 мае 2016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20.399999999999999</c:v>
                </c:pt>
                <c:pt idx="2">
                  <c:v>26.5</c:v>
                </c:pt>
                <c:pt idx="3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B-418E-851B-6F4BCD09EF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в апреле 2017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2.7</c:v>
                </c:pt>
                <c:pt idx="1">
                  <c:v>39.800000000000011</c:v>
                </c:pt>
                <c:pt idx="2">
                  <c:v>49.7</c:v>
                </c:pt>
                <c:pt idx="3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B-418E-851B-6F4BCD09EF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848704"/>
        <c:axId val="115850240"/>
      </c:barChart>
      <c:catAx>
        <c:axId val="11584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5850240"/>
        <c:crosses val="autoZero"/>
        <c:auto val="1"/>
        <c:lblAlgn val="ctr"/>
        <c:lblOffset val="100"/>
        <c:noMultiLvlLbl val="0"/>
      </c:catAx>
      <c:valAx>
        <c:axId val="115850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5848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3888888888888884E-2"/>
          <c:y val="9.181303219490175E-2"/>
          <c:w val="0.79598952938212153"/>
          <c:h val="9.4828573537383984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География (10-11 кл.)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История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2236</c:v>
                </c:pt>
                <c:pt idx="1">
                  <c:v>1546</c:v>
                </c:pt>
                <c:pt idx="2">
                  <c:v>1674</c:v>
                </c:pt>
                <c:pt idx="3">
                  <c:v>1463</c:v>
                </c:pt>
                <c:pt idx="4">
                  <c:v>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0-439E-B4FB-B770FBE74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73088"/>
        <c:axId val="92874624"/>
      </c:barChart>
      <c:catAx>
        <c:axId val="9287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874624"/>
        <c:crosses val="autoZero"/>
        <c:auto val="1"/>
        <c:lblAlgn val="ctr"/>
        <c:lblOffset val="100"/>
        <c:noMultiLvlLbl val="0"/>
      </c:catAx>
      <c:valAx>
        <c:axId val="9287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87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ОБЖ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2-480E-9CE1-983D4E9787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ОБЖ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2-480E-9CE1-983D4E9787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ОБЖ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2-480E-9CE1-983D4E978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803264"/>
        <c:axId val="113804800"/>
      </c:barChart>
      <c:catAx>
        <c:axId val="1138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804800"/>
        <c:crosses val="autoZero"/>
        <c:auto val="1"/>
        <c:lblAlgn val="ctr"/>
        <c:lblOffset val="100"/>
        <c:noMultiLvlLbl val="0"/>
      </c:catAx>
      <c:valAx>
        <c:axId val="11380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803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57984-65F1-49FE-956A-E076B6E95EC1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734C-3A01-4981-952B-BEF552207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10254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НИКО и ВПР </a:t>
            </a:r>
            <a:b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года в Республике Тыва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3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1214438"/>
            <a:ext cx="90360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>
                <a:latin typeface="Cambria" pitchFamily="18" charset="0"/>
              </a:rPr>
              <a:t>Количество обучающихся</a:t>
            </a:r>
            <a:r>
              <a:rPr lang="ru-RU" altLang="ru-RU" sz="1900" b="1" dirty="0">
                <a:latin typeface="Cambria" pitchFamily="18" charset="0"/>
              </a:rPr>
              <a:t> </a:t>
            </a:r>
            <a:r>
              <a:rPr lang="ru-RU" altLang="ru-RU" sz="1900" b="1" dirty="0" smtClean="0">
                <a:solidFill>
                  <a:srgbClr val="C00000"/>
                </a:solidFill>
                <a:latin typeface="Cambria" pitchFamily="18" charset="0"/>
              </a:rPr>
              <a:t>5 </a:t>
            </a:r>
            <a:r>
              <a:rPr lang="ru-RU" altLang="ru-RU" sz="1900" b="1" dirty="0">
                <a:solidFill>
                  <a:srgbClr val="C00000"/>
                </a:solidFill>
                <a:latin typeface="Cambria" pitchFamily="18" charset="0"/>
              </a:rPr>
              <a:t>классов </a:t>
            </a:r>
            <a:r>
              <a:rPr lang="ru-RU" altLang="ru-RU" sz="1900" dirty="0" smtClean="0">
                <a:latin typeface="Cambria" pitchFamily="18" charset="0"/>
              </a:rPr>
              <a:t>Республики Тыва,</a:t>
            </a:r>
          </a:p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 smtClean="0">
                <a:latin typeface="Cambria" pitchFamily="18" charset="0"/>
              </a:rPr>
              <a:t> </a:t>
            </a:r>
            <a:r>
              <a:rPr lang="ru-RU" altLang="ru-RU" sz="1900" dirty="0">
                <a:latin typeface="Cambria" pitchFamily="18" charset="0"/>
              </a:rPr>
              <a:t>принимавших участие </a:t>
            </a:r>
          </a:p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>
                <a:latin typeface="Cambria" pitchFamily="18" charset="0"/>
              </a:rPr>
              <a:t>в </a:t>
            </a:r>
            <a:r>
              <a:rPr lang="ru-RU" altLang="ru-RU" sz="1900" dirty="0" smtClean="0">
                <a:latin typeface="Cambria" pitchFamily="18" charset="0"/>
              </a:rPr>
              <a:t>Всероссийских </a:t>
            </a:r>
            <a:r>
              <a:rPr lang="ru-RU" altLang="ru-RU" sz="1900" dirty="0">
                <a:latin typeface="Cambria" pitchFamily="18" charset="0"/>
              </a:rPr>
              <a:t>проверочных </a:t>
            </a:r>
            <a:r>
              <a:rPr lang="ru-RU" altLang="ru-RU" sz="1900" dirty="0" smtClean="0">
                <a:latin typeface="Cambria" pitchFamily="18" charset="0"/>
              </a:rPr>
              <a:t>работ (апрель)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059113" y="188913"/>
            <a:ext cx="5834062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Всероссийские проверочные работы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2204864"/>
          <a:ext cx="813690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«Русский язык»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5494" t="42735" r="24158" b="26496"/>
          <a:stretch>
            <a:fillRect/>
          </a:stretch>
        </p:blipFill>
        <p:spPr bwMode="auto">
          <a:xfrm>
            <a:off x="827584" y="1412776"/>
            <a:ext cx="7776864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76288" y="5013176"/>
            <a:ext cx="7612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 (2) (28 %), где проверяют ряд предметных умений;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 (2) (32 %), где проверяют ряд предметных умений;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№7 (2) (29 %), где проверяют ряд предметных умений;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6056" y="2636912"/>
            <a:ext cx="36004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24128" y="2636912"/>
            <a:ext cx="36004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72200" y="2636912"/>
            <a:ext cx="36004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 l="25975" t="41880" r="24158" b="34616"/>
          <a:stretch>
            <a:fillRect/>
          </a:stretch>
        </p:blipFill>
        <p:spPr bwMode="auto">
          <a:xfrm>
            <a:off x="1331640" y="1700808"/>
            <a:ext cx="69847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«Математика»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5004048" y="2636912"/>
            <a:ext cx="50405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96336" y="2996952"/>
            <a:ext cx="576064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4653136"/>
            <a:ext cx="74168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№9 (35%), где проверялось умение находить значение арифметического выражения с натуральными числами, содержащего скобки;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№14 (6%), где проверялось логическое мышление и умения проводить математические рассуждения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26296" t="42857" r="23838" b="33641"/>
          <a:stretch>
            <a:fillRect/>
          </a:stretch>
        </p:blipFill>
        <p:spPr bwMode="auto">
          <a:xfrm>
            <a:off x="1403648" y="1628800"/>
            <a:ext cx="69847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«История»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5868144" y="2636912"/>
            <a:ext cx="576064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452320" y="2852936"/>
            <a:ext cx="43204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36510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lang="ru-RU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 (33%), где проверялось умение работать с исторической картой;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№8 (27%), где проверялось знание истории родного края.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 l="25334" t="35043" r="24319" b="41239"/>
          <a:stretch>
            <a:fillRect/>
          </a:stretch>
        </p:blipFill>
        <p:spPr bwMode="auto">
          <a:xfrm>
            <a:off x="1547664" y="1556792"/>
            <a:ext cx="66247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«Биология»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3059832" y="2780928"/>
            <a:ext cx="36004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24328" y="2564904"/>
            <a:ext cx="36004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1640" y="4712391"/>
            <a:ext cx="72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 (3) (26 %), где проверялось умение выделять существенные признаки биологических объектов;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№8 (2) (39 %), где проверялось умение работать с текстом биологического содержания.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3059113" y="188913"/>
            <a:ext cx="5834062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Сравнительные результаты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ВПР </a:t>
            </a:r>
            <a:endParaRPr lang="ru-RU" alt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42844" y="785794"/>
            <a:ext cx="4357718" cy="38576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Русский язык</a:t>
            </a:r>
          </a:p>
          <a:p>
            <a:pPr algn="ctr">
              <a:buNone/>
            </a:pPr>
            <a:endParaRPr lang="ru-RU" sz="18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38600" cy="47928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Математика</a:t>
            </a:r>
            <a:endParaRPr lang="ru-RU" sz="1800" b="1" dirty="0"/>
          </a:p>
        </p:txBody>
      </p:sp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4643438" y="1142984"/>
          <a:ext cx="421484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285720" y="1214423"/>
          <a:ext cx="4142264" cy="257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Содержимое 3"/>
          <p:cNvGraphicFramePr>
            <a:graphicFrameLocks/>
          </p:cNvGraphicFramePr>
          <p:nvPr/>
        </p:nvGraphicFramePr>
        <p:xfrm>
          <a:off x="2428860" y="3857628"/>
          <a:ext cx="500066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786050" y="3643314"/>
            <a:ext cx="4214842" cy="35719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186765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 </a:t>
                      </a:r>
                      <a:r>
                        <a:rPr lang="ru-RU" dirty="0" err="1" smtClean="0"/>
                        <a:t>обученности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Результаты ВПР в апреле 2017 года</a:t>
            </a:r>
            <a:b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класс </a:t>
            </a:r>
            <a:r>
              <a:rPr lang="ru-RU" altLang="ru-RU" sz="4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11 класс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1214438"/>
            <a:ext cx="90360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>
                <a:latin typeface="Cambria" pitchFamily="18" charset="0"/>
              </a:rPr>
              <a:t>Количество обучающихся</a:t>
            </a:r>
            <a:r>
              <a:rPr lang="ru-RU" altLang="ru-RU" sz="1900" b="1" dirty="0">
                <a:latin typeface="Cambria" pitchFamily="18" charset="0"/>
              </a:rPr>
              <a:t> </a:t>
            </a:r>
            <a:r>
              <a:rPr lang="ru-RU" altLang="ru-RU" sz="1900" b="1" dirty="0" smtClean="0">
                <a:solidFill>
                  <a:srgbClr val="C00000"/>
                </a:solidFill>
                <a:latin typeface="Cambria" pitchFamily="18" charset="0"/>
              </a:rPr>
              <a:t>11 </a:t>
            </a:r>
            <a:r>
              <a:rPr lang="ru-RU" altLang="ru-RU" sz="1900" b="1" dirty="0">
                <a:solidFill>
                  <a:srgbClr val="C00000"/>
                </a:solidFill>
                <a:latin typeface="Cambria" pitchFamily="18" charset="0"/>
              </a:rPr>
              <a:t>классов </a:t>
            </a:r>
            <a:r>
              <a:rPr lang="ru-RU" altLang="ru-RU" sz="1900" dirty="0" smtClean="0">
                <a:latin typeface="Cambria" pitchFamily="18" charset="0"/>
              </a:rPr>
              <a:t>Республики Тыва,</a:t>
            </a:r>
          </a:p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 smtClean="0">
                <a:latin typeface="Cambria" pitchFamily="18" charset="0"/>
              </a:rPr>
              <a:t> </a:t>
            </a:r>
            <a:r>
              <a:rPr lang="ru-RU" altLang="ru-RU" sz="1900" dirty="0">
                <a:latin typeface="Cambria" pitchFamily="18" charset="0"/>
              </a:rPr>
              <a:t>принимавших участие </a:t>
            </a:r>
          </a:p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>
                <a:latin typeface="Cambria" pitchFamily="18" charset="0"/>
              </a:rPr>
              <a:t>в </a:t>
            </a:r>
            <a:r>
              <a:rPr lang="ru-RU" altLang="ru-RU" sz="1900" dirty="0" smtClean="0">
                <a:latin typeface="Cambria" pitchFamily="18" charset="0"/>
              </a:rPr>
              <a:t>Всероссийских </a:t>
            </a:r>
            <a:r>
              <a:rPr lang="ru-RU" altLang="ru-RU" sz="1900" dirty="0">
                <a:latin typeface="Cambria" pitchFamily="18" charset="0"/>
              </a:rPr>
              <a:t>проверочных </a:t>
            </a:r>
            <a:r>
              <a:rPr lang="ru-RU" altLang="ru-RU" sz="1900" dirty="0" smtClean="0">
                <a:latin typeface="Cambria" pitchFamily="18" charset="0"/>
              </a:rPr>
              <a:t>работ (апрель-май)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059113" y="188913"/>
            <a:ext cx="5834062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Всероссийские проверочные работы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2204864"/>
          <a:ext cx="813690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26296" t="33120" r="24960" b="41453"/>
          <a:stretch>
            <a:fillRect/>
          </a:stretch>
        </p:blipFill>
        <p:spPr bwMode="auto">
          <a:xfrm>
            <a:off x="1259632" y="1484784"/>
            <a:ext cx="67687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«География»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6804248" y="2564904"/>
            <a:ext cx="1152128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31640" y="4120337"/>
            <a:ext cx="727280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№17 К1 (27 %), где проверялось знание рационального и нерационального природопользования. Особенности воздействия на окружающую среду различных сфер и отраслей хозяйства;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№17 К2 (14 %), где проверялось знание рационального и нерационального природопользования. Особенности воздействия на окружающую среду различных сфер и отраслей хозяйства;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№17 К3 (9 %), где проверялось знание рационального и нерационального природопользования. Особенности воздействия на окружающую среду различных сфер и отраслей хозяйства».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481328"/>
            <a:ext cx="4680520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участвовали 44286 человек-участников: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проверочная работа  (ВПР)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учащихся 4-х, 5-х и 11-х классов (апрель-май 2017)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928934"/>
            <a:ext cx="3406530" cy="242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4067944" y="2780928"/>
          <a:ext cx="46805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25815" t="30342" r="24319" b="42949"/>
          <a:stretch>
            <a:fillRect/>
          </a:stretch>
        </p:blipFill>
        <p:spPr bwMode="auto">
          <a:xfrm>
            <a:off x="899592" y="1484785"/>
            <a:ext cx="7272808" cy="25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«Физика»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5364088" y="2564904"/>
            <a:ext cx="36004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52320" y="2636912"/>
            <a:ext cx="43204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15616" y="4544834"/>
            <a:ext cx="6912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№12 (18 %), где проверялось умение планировать исследования по заданной гипотезе;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№18 (22 %), где проверялось умение применять информации из текста и имеющихся знаний.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25174" t="37179" r="25120" b="36111"/>
          <a:stretch>
            <a:fillRect/>
          </a:stretch>
        </p:blipFill>
        <p:spPr bwMode="auto">
          <a:xfrm>
            <a:off x="1115616" y="1484784"/>
            <a:ext cx="7056784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«Химия»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6804248" y="2492896"/>
            <a:ext cx="1224136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87624" y="4324656"/>
            <a:ext cx="71287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Трудности для обучающихся вызвали задания: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№13 (36 %), где проверялось знание о проведении	расчетов количества вещества, массы или объема по количеству вещества, массе или объему одного из реагентов или продуктов	реакции;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№14 (40%), где проверялось умение определять взаимосвязь	между основными классами органических веществ;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№15 (40 %), где проверялось умение выявлять расчеты с использованием понятия «массовая доля вещества в растворе».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25494" t="37393" r="24319" b="34615"/>
          <a:stretch>
            <a:fillRect/>
          </a:stretch>
        </p:blipFill>
        <p:spPr bwMode="auto">
          <a:xfrm>
            <a:off x="1115616" y="1340768"/>
            <a:ext cx="6984775" cy="271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«Биология»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7164288" y="2492896"/>
            <a:ext cx="43204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15616" y="4632972"/>
            <a:ext cx="705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Трудности для обучающихся вызвали задания:</a:t>
            </a:r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№15 (22 %), где проверялось умение выявлять химический состав клетки.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25494" t="44017" r="23677" b="28205"/>
          <a:stretch>
            <a:fillRect/>
          </a:stretch>
        </p:blipFill>
        <p:spPr bwMode="auto">
          <a:xfrm>
            <a:off x="1187624" y="1556792"/>
            <a:ext cx="7488831" cy="249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«История»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7812360" y="2492896"/>
            <a:ext cx="43204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39849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Задание 12, где проверялось умение устанавливать причинно-следственные связи.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39849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Трудности для обучающихся вызвали задания:</a:t>
            </a:r>
            <a:endParaRPr lang="ru-RU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186766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4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 </a:t>
                      </a:r>
                      <a:r>
                        <a:rPr lang="ru-RU" dirty="0" err="1" smtClean="0"/>
                        <a:t>обученности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71,2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3,9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Результаты ВПР в апреле-мае 2017 года</a:t>
            </a:r>
            <a:b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11 класс </a:t>
            </a:r>
            <a:r>
              <a:rPr lang="ru-RU" altLang="ru-RU" sz="4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331640" y="3143248"/>
            <a:ext cx="5832648" cy="27146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участвовали:</a:t>
            </a:r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образовательных организаций,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класс-комплектов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сельских школ,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рес.учреждений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Национальное исследование качества образования (НИКО) по учебному предмету ОБЖ</a:t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учащихся 6-х, 8-х и 9-х классах (апрель 2017)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6" name="Picture 2" descr="C:\Documents and Settings\pc3\Мои документы\Мои рисунки\niko-natsionalnye-issledovaniya-kachestva-obrazovani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0"/>
            <a:ext cx="3214678" cy="12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1214438"/>
            <a:ext cx="90360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>
                <a:latin typeface="Cambria" pitchFamily="18" charset="0"/>
              </a:rPr>
              <a:t>Количество обучающихся </a:t>
            </a:r>
            <a:r>
              <a:rPr lang="ru-RU" altLang="ru-RU" sz="1900" dirty="0" smtClean="0">
                <a:latin typeface="Cambria" pitchFamily="18" charset="0"/>
              </a:rPr>
              <a:t>6, 8 и 9 классов Республики Тыва, </a:t>
            </a:r>
          </a:p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 smtClean="0">
                <a:latin typeface="Cambria" pitchFamily="18" charset="0"/>
              </a:rPr>
              <a:t>принимавших </a:t>
            </a:r>
            <a:r>
              <a:rPr lang="ru-RU" altLang="ru-RU" sz="1900" dirty="0">
                <a:latin typeface="Cambria" pitchFamily="18" charset="0"/>
              </a:rPr>
              <a:t>участие </a:t>
            </a:r>
          </a:p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>
                <a:latin typeface="Cambria" pitchFamily="18" charset="0"/>
              </a:rPr>
              <a:t>в </a:t>
            </a:r>
            <a:r>
              <a:rPr lang="ru-RU" altLang="ru-RU" sz="1900" dirty="0" smtClean="0">
                <a:latin typeface="Cambria" pitchFamily="18" charset="0"/>
              </a:rPr>
              <a:t>Национальных исследованиях качества образования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2071678"/>
          <a:ext cx="82868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Documents and Settings\pc3\Мои документы\Мои рисунки\niko-natsionalnye-issledovaniya-kachestva-obrazova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3000364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1268760"/>
          <a:ext cx="7312327" cy="4543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ОБЖ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 класс</a:t>
                      </a:r>
                    </a:p>
                    <a:p>
                      <a:pPr algn="ctr"/>
                      <a:r>
                        <a:rPr lang="ru-RU" b="1" dirty="0" smtClean="0"/>
                        <a:t>анкетирование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 класс</a:t>
                      </a:r>
                    </a:p>
                    <a:p>
                      <a:pPr algn="ctr"/>
                      <a:r>
                        <a:rPr lang="ru-RU" b="1" dirty="0" smtClean="0"/>
                        <a:t>диагностическая работа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 класс диагностическая работа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Качество </a:t>
                      </a:r>
                      <a:r>
                        <a:rPr lang="ru-RU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обученности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2,9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Успеваемость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Средний балл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2,2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2,9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C:\Documents and Settings\pc3\Мои документы\Мои рисунки\niko-natsionalnye-issledovaniya-kachestva-obrazova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0"/>
            <a:ext cx="3214678" cy="10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 bwMode="auto">
          <a:xfrm>
            <a:off x="357188" y="1000108"/>
            <a:ext cx="8358187" cy="5286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Анализ результатов ВПР и НИКО на уровне региона, территориального управления, школы, класса.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Методические совещания, семинары, круглые столы с участием методистов, администрации ОО, педагогов (на всех уровнях), родительские собрания.</a:t>
            </a:r>
          </a:p>
          <a:p>
            <a:pPr>
              <a:buFontTx/>
              <a:buNone/>
            </a:pPr>
            <a:endParaRPr lang="ru-RU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Разработка методических рекомендаций, в том числе включающих рекомендации по корректировке основной общеобразовательной программы основного общего образования, рабочих программ по предметам, учебного плана, пересмотр комплектования педагогических кадров.</a:t>
            </a:r>
          </a:p>
          <a:p>
            <a:pPr>
              <a:buFontTx/>
              <a:buNone/>
            </a:pPr>
            <a:endParaRPr lang="ru-RU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Внесение изменений в программу повышения                                                                                    квалификации учителей начальных классов, учителей истории и обществознания основной школы.</a:t>
            </a:r>
          </a:p>
          <a:p>
            <a:pPr>
              <a:buFontTx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596" y="357166"/>
            <a:ext cx="564360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итогам ВПР и НИКО - 2017</a:t>
            </a:r>
          </a:p>
        </p:txBody>
      </p:sp>
      <p:pic>
        <p:nvPicPr>
          <p:cNvPr id="20484" name="Picture 4" descr="http://ysia.ru/wp-content/uploads/2016/05/vseross-prov-rab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657862"/>
            <a:ext cx="2000232" cy="12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pc3\Мои документы\Мои рисунки\niko-natsionalnye-issledovaniya-kachestva-obrazova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0"/>
            <a:ext cx="3071802" cy="10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5013" t="25427" r="23677" b="17949"/>
          <a:stretch>
            <a:fillRect/>
          </a:stretch>
        </p:blipFill>
        <p:spPr bwMode="auto">
          <a:xfrm>
            <a:off x="827584" y="332656"/>
            <a:ext cx="77048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4 класс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1214438"/>
            <a:ext cx="90360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>
                <a:latin typeface="Cambria" pitchFamily="18" charset="0"/>
              </a:rPr>
              <a:t>Количество обучающихся </a:t>
            </a:r>
            <a:r>
              <a:rPr lang="ru-RU" altLang="ru-RU" sz="1900" b="1" dirty="0">
                <a:solidFill>
                  <a:srgbClr val="C00000"/>
                </a:solidFill>
                <a:latin typeface="Cambria" pitchFamily="18" charset="0"/>
              </a:rPr>
              <a:t>4 классов </a:t>
            </a:r>
            <a:r>
              <a:rPr lang="ru-RU" altLang="ru-RU" sz="1900" dirty="0" smtClean="0">
                <a:latin typeface="Cambria" pitchFamily="18" charset="0"/>
              </a:rPr>
              <a:t>Республики Тыва,</a:t>
            </a:r>
          </a:p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 smtClean="0">
                <a:latin typeface="Cambria" pitchFamily="18" charset="0"/>
              </a:rPr>
              <a:t> </a:t>
            </a:r>
            <a:r>
              <a:rPr lang="ru-RU" altLang="ru-RU" sz="1900" dirty="0">
                <a:latin typeface="Cambria" pitchFamily="18" charset="0"/>
              </a:rPr>
              <a:t>принимавших участие </a:t>
            </a:r>
          </a:p>
          <a:p>
            <a:pPr algn="ctr" eaLnBrk="0" hangingPunct="0">
              <a:tabLst>
                <a:tab pos="2238375" algn="l"/>
              </a:tabLst>
            </a:pPr>
            <a:r>
              <a:rPr lang="ru-RU" altLang="ru-RU" sz="1900" dirty="0">
                <a:latin typeface="Cambria" pitchFamily="18" charset="0"/>
              </a:rPr>
              <a:t>в </a:t>
            </a:r>
            <a:r>
              <a:rPr lang="ru-RU" altLang="ru-RU" sz="1900" dirty="0" smtClean="0">
                <a:latin typeface="Cambria" pitchFamily="18" charset="0"/>
              </a:rPr>
              <a:t>Всероссийских </a:t>
            </a:r>
            <a:r>
              <a:rPr lang="ru-RU" altLang="ru-RU" sz="1900" dirty="0">
                <a:latin typeface="Cambria" pitchFamily="18" charset="0"/>
              </a:rPr>
              <a:t>проверочных </a:t>
            </a:r>
            <a:r>
              <a:rPr lang="ru-RU" altLang="ru-RU" sz="1900" dirty="0" smtClean="0">
                <a:latin typeface="Cambria" pitchFamily="18" charset="0"/>
              </a:rPr>
              <a:t>работ (апрель)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059113" y="188913"/>
            <a:ext cx="5834062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Всероссийские проверочные работы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99592" y="2204864"/>
          <a:ext cx="7560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«Русский язык»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5494" t="35684" r="23677" b="36325"/>
          <a:stretch>
            <a:fillRect/>
          </a:stretch>
        </p:blipFill>
        <p:spPr bwMode="auto">
          <a:xfrm>
            <a:off x="683568" y="1340768"/>
            <a:ext cx="7704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380312" y="2924944"/>
            <a:ext cx="79208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79715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Задание 15, где проверялось адекватное понимание обучающимися письменно предъявляемой информации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коммуникативные универсальные учебные действия); умение на основе данной информации (содержание пословицы) и собственного жизненного опыта.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«Математика»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6136" t="33333" r="23998" b="37821"/>
          <a:stretch>
            <a:fillRect/>
          </a:stretch>
        </p:blipFill>
        <p:spPr bwMode="auto">
          <a:xfrm>
            <a:off x="971600" y="1124744"/>
            <a:ext cx="7488832" cy="37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796136" y="2348880"/>
            <a:ext cx="57606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40352" y="2348880"/>
            <a:ext cx="504056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5186386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№8 (33%), где проверялось умение решать текстовые задачи;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573325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№11 (34%), где проверялось умение владеть основами логического и алгоритмического мышления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Показатели выполнения заданий по предмету «Окружающий мир»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25975" t="46581" r="23998" b="27564"/>
          <a:stretch>
            <a:fillRect/>
          </a:stretch>
        </p:blipFill>
        <p:spPr bwMode="auto">
          <a:xfrm>
            <a:off x="1547664" y="1340769"/>
            <a:ext cx="6840760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600" y="4653136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для обучающихся вызвали задания: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 (3) (20 %), где проверялось умение решать текстовые задачи;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71600" y="5136193"/>
            <a:ext cx="52565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№10 (2) (32 %), где проверялось выявление уровня владения обучающимися начальными сведениями о сущности и особенностях социальных объектов, процессов и явлений.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92080" y="2780928"/>
            <a:ext cx="64807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96336" y="2636912"/>
            <a:ext cx="64807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186764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Окружающий мир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 </a:t>
                      </a:r>
                      <a:r>
                        <a:rPr lang="ru-RU" dirty="0" err="1" smtClean="0"/>
                        <a:t>обученности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57,6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Результаты ВПР в апреле 2017 года</a:t>
            </a:r>
            <a:b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 класс </a:t>
            </a:r>
            <a:r>
              <a:rPr lang="ru-RU" altLang="ru-RU" sz="4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5 класс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1008</TotalTime>
  <Words>889</Words>
  <Application>Microsoft Office PowerPoint</Application>
  <PresentationFormat>Экран (4:3)</PresentationFormat>
  <Paragraphs>180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Verdana</vt:lpstr>
      <vt:lpstr>Wingdings</vt:lpstr>
      <vt:lpstr>Wingdings 2</vt:lpstr>
      <vt:lpstr>Wingdings 3</vt:lpstr>
      <vt:lpstr>Открытая</vt:lpstr>
      <vt:lpstr>Результаты НИКО и ВПР  2017 года в Республике Тыва  </vt:lpstr>
      <vt:lpstr>Всероссийская проверочная работа  (ВПР) для учащихся 4-х, 5-х и 11-х классов (апрель-май 2017)  </vt:lpstr>
      <vt:lpstr>Презентация PowerPoint</vt:lpstr>
      <vt:lpstr>Презентация PowerPoint</vt:lpstr>
      <vt:lpstr>Показатели выполнения заданий по предмету «Русский язык» </vt:lpstr>
      <vt:lpstr>Показатели выполнения заданий по предмету «Математика» </vt:lpstr>
      <vt:lpstr>Показатели выполнения заданий по предмету «Окружающий мир» </vt:lpstr>
      <vt:lpstr>Результаты ВПР в апреле 2017 года 4 класс  </vt:lpstr>
      <vt:lpstr>Презентация PowerPoint</vt:lpstr>
      <vt:lpstr>Презентация PowerPoint</vt:lpstr>
      <vt:lpstr>Показатели выполнения заданий по предмету «Русский язык»</vt:lpstr>
      <vt:lpstr>Показатели выполнения заданий по предмету «Математика»</vt:lpstr>
      <vt:lpstr>Показатели выполнения заданий по предмету «История»</vt:lpstr>
      <vt:lpstr>Показатели выполнения заданий по предмету «Биология»</vt:lpstr>
      <vt:lpstr>Окружающий мир</vt:lpstr>
      <vt:lpstr>Результаты ВПР в апреле 2017 года 5 класс  </vt:lpstr>
      <vt:lpstr>Презентация PowerPoint</vt:lpstr>
      <vt:lpstr>Презентация PowerPoint</vt:lpstr>
      <vt:lpstr>Показатели выполнения заданий по предмету «География»</vt:lpstr>
      <vt:lpstr>Показатели выполнения заданий по предмету «Физика»</vt:lpstr>
      <vt:lpstr>Показатели выполнения заданий по предмету «Химия»</vt:lpstr>
      <vt:lpstr>Показатели выполнения заданий по предмету «Биология»</vt:lpstr>
      <vt:lpstr>Показатели выполнения заданий по предмету «История»</vt:lpstr>
      <vt:lpstr>Результаты ВПР в апреле-мае 2017 года 11 класс  </vt:lpstr>
      <vt:lpstr>Национальное исследование качества образования (НИКО) по учебному предмету ОБЖ для учащихся 6-х, 8-х и 9-х классах (апрель 2017)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результатов НИКО в управлении качеством образования</dc:title>
  <dc:creator>user</dc:creator>
  <cp:lastModifiedBy>Тамара Н. Тогочакова</cp:lastModifiedBy>
  <cp:revision>304</cp:revision>
  <dcterms:created xsi:type="dcterms:W3CDTF">2016-07-05T23:25:55Z</dcterms:created>
  <dcterms:modified xsi:type="dcterms:W3CDTF">2017-10-09T04:57:30Z</dcterms:modified>
</cp:coreProperties>
</file>